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8" r:id="rId1"/>
  </p:sldMasterIdLst>
  <p:notesMasterIdLst>
    <p:notesMasterId r:id="rId13"/>
  </p:notesMasterIdLst>
  <p:sldIdLst>
    <p:sldId id="695" r:id="rId2"/>
    <p:sldId id="694" r:id="rId3"/>
    <p:sldId id="685" r:id="rId4"/>
    <p:sldId id="683" r:id="rId5"/>
    <p:sldId id="675" r:id="rId6"/>
    <p:sldId id="671" r:id="rId7"/>
    <p:sldId id="693" r:id="rId8"/>
    <p:sldId id="696" r:id="rId9"/>
    <p:sldId id="688" r:id="rId10"/>
    <p:sldId id="690" r:id="rId11"/>
    <p:sldId id="691" r:id="rId12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FF3300"/>
    <a:srgbClr val="FFFFCC"/>
    <a:srgbClr val="E57111"/>
    <a:srgbClr val="0C0CF4"/>
    <a:srgbClr val="FF99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 autoAdjust="0"/>
    <p:restoredTop sz="99846" autoAdjust="0"/>
  </p:normalViewPr>
  <p:slideViewPr>
    <p:cSldViewPr>
      <p:cViewPr varScale="1">
        <p:scale>
          <a:sx n="109" d="100"/>
          <a:sy n="109" d="100"/>
        </p:scale>
        <p:origin x="4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25CCC253-67D0-4E9C-A85B-D84C1EB39CA5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876DDBE7-BA46-4778-AC55-1AA4EB82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955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 txBox="1">
            <a:spLocks noGrp="1"/>
          </p:cNvSpPr>
          <p:nvPr/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295259-BC35-4D78-ABE8-589CA3869E9D}" type="slidenum">
              <a:rPr lang="ru-RU" sz="1200"/>
              <a:pPr algn="r"/>
              <a:t>1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71741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2A898-8D1F-42A0-9AAF-74454E451988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354F-B5E7-45BF-A7C8-AE33CCE93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2DD45-EE7E-4BE7-A780-0473391AB50F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7DCE-1506-464A-BCAD-86C13A046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CD536-5D6E-4722-87B6-6079393F49D1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61B59-2996-4190-B280-1587365D9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F952-66E8-4026-9762-4077FD4D1493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303E4-693C-4A5C-9C01-F3FD4F8AA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8832A-58EC-44A0-A3A4-A0815F417CEE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9D504-5240-494A-BFCD-221CDB351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586F8-08A2-4F4D-BA83-844D251BACE1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F2691-ABA8-46F3-A495-0BE1904E8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E2015-E67F-4B46-9C9A-662452877A0A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CCB6F-C332-4FD7-8205-52239C4C9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18BF3-2951-495B-AC4B-81F21C174CEA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5A585-2657-4CB5-B2A0-CE3BC4DC9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0A501-B6F6-4B34-90D4-851CA86921A2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476C0-8D7F-4560-9770-DEA660118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FDA28-DB45-4B7E-9809-47552D1A56F8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73F0-ECDF-4BA1-BFD2-760E1BED1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A7152-688A-4322-9F8F-12673D8B19F0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F721-8363-46DF-A248-1D505BD38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38DFE-F1AF-489A-85FF-27970861E329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4E562-D649-4F30-8537-CD77330D6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B21C871-7B7E-4B94-A242-A87618CBAE61}" type="datetimeFigureOut">
              <a:rPr lang="ru-RU"/>
              <a:pPr>
                <a:defRPr/>
              </a:pPr>
              <a:t>26.12.2018</a:t>
            </a:fld>
            <a:endParaRPr lang="ru-RU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642FEA-7EE8-44FB-9098-20DA68205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Эмблема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175"/>
            <a:ext cx="125888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1331640" y="836712"/>
            <a:ext cx="7200800" cy="0"/>
          </a:xfrm>
          <a:prstGeom prst="line">
            <a:avLst/>
          </a:prstGeom>
          <a:ln w="114300">
            <a:solidFill>
              <a:srgbClr val="EA6310"/>
            </a:solidFill>
          </a:ln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91680" y="980728"/>
            <a:ext cx="7128792" cy="0"/>
          </a:xfrm>
          <a:prstGeom prst="line">
            <a:avLst/>
          </a:prstGeom>
          <a:ln w="1143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5715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122487" y="1103313"/>
            <a:ext cx="6965950" cy="17462"/>
          </a:xfrm>
          <a:prstGeom prst="line">
            <a:avLst/>
          </a:prstGeom>
          <a:ln w="114300">
            <a:solidFill>
              <a:srgbClr val="EA631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692275" y="0"/>
            <a:ext cx="6335713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Федеральное государственное  бюджетное образовательное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учреждение высшего образования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УРАЛЬСКИЙ ИНСТИТУТ ГПС МЧС РОССИИ</a:t>
            </a:r>
          </a:p>
        </p:txBody>
      </p:sp>
      <p:sp>
        <p:nvSpPr>
          <p:cNvPr id="10242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684213" y="1628775"/>
            <a:ext cx="7772400" cy="28797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ОТЧЕТ О ВЫПОЛНЕНИИ </a:t>
            </a:r>
            <a:b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ГОСУДАРСТВЕННОГО ЗАДАНИЯ ЗА </a:t>
            </a:r>
            <a:r>
              <a:rPr lang="ru-RU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2018</a:t>
            </a: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ГОД</a:t>
            </a:r>
          </a:p>
        </p:txBody>
      </p:sp>
      <p:sp>
        <p:nvSpPr>
          <p:cNvPr id="10242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84763"/>
            <a:ext cx="8208962" cy="143986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ЗАМЕСТИТЕЛЬ НАЧАЛЬНИКА УЧЕБНО-МЕТОДИЧЕСКОГО ОТДЕЛА</a:t>
            </a: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КАПИТАН ВНУТРЕННЕЙ СЛУЖБЫ</a:t>
            </a:r>
          </a:p>
          <a:p>
            <a:pPr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А.А. ДОБРЫНИН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550" y="358998"/>
            <a:ext cx="8064500" cy="693738"/>
          </a:xfrm>
        </p:spPr>
        <p:txBody>
          <a:bodyPr/>
          <a:lstStyle/>
          <a:p>
            <a:r>
              <a:rPr lang="ru-RU" alt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-программ профессиональной подготовки по профессиям рабочих, должностям служащих</a:t>
            </a:r>
            <a:endParaRPr lang="ru-RU" sz="23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9219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336" name="Group 1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09800"/>
              </p:ext>
            </p:extLst>
          </p:nvPr>
        </p:nvGraphicFramePr>
        <p:xfrm>
          <a:off x="395288" y="1557338"/>
          <a:ext cx="8353176" cy="2541270"/>
        </p:xfrm>
        <a:graphic>
          <a:graphicData uri="http://schemas.openxmlformats.org/drawingml/2006/table">
            <a:tbl>
              <a:tblPr/>
              <a:tblGrid>
                <a:gridCol w="4121938"/>
                <a:gridCol w="936120"/>
                <a:gridCol w="879741"/>
                <a:gridCol w="880448"/>
                <a:gridCol w="1534929"/>
              </a:tblGrid>
              <a:tr h="20478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подготовки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профессиям рабочих, должностям служащих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97,3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 по профессии 16781 «Пожарный»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1520" y="324545"/>
            <a:ext cx="9145016" cy="1088231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Проведение прикладных научных исследований</a:t>
            </a:r>
            <a:r>
              <a:rPr lang="ru-RU" sz="2300" b="1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r>
              <a:rPr lang="en-US" sz="2300" b="1" dirty="0" smtClean="0">
                <a:solidFill>
                  <a:srgbClr val="FF0000"/>
                </a:solidFill>
                <a:cs typeface="Times New Roman" pitchFamily="18" charset="0"/>
              </a:rPr>
              <a:t/>
            </a:r>
            <a:br>
              <a:rPr lang="en-US" sz="2300" b="1" dirty="0" smtClean="0">
                <a:solidFill>
                  <a:srgbClr val="FF0000"/>
                </a:solidFill>
                <a:cs typeface="Times New Roman" pitchFamily="18" charset="0"/>
              </a:rPr>
            </a:br>
            <a:r>
              <a:rPr lang="ru-RU" sz="2300" b="1" dirty="0">
                <a:solidFill>
                  <a:srgbClr val="FF0000"/>
                </a:solidFill>
                <a:cs typeface="Times New Roman" pitchFamily="18" charset="0"/>
              </a:rPr>
              <a:t>Организация и проведение культурно-массовых мероприятий</a:t>
            </a:r>
            <a:r>
              <a:rPr lang="ru-RU" sz="24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/>
          </a:p>
        </p:txBody>
      </p:sp>
      <p:pic>
        <p:nvPicPr>
          <p:cNvPr id="10243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2362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83523"/>
              </p:ext>
            </p:extLst>
          </p:nvPr>
        </p:nvGraphicFramePr>
        <p:xfrm>
          <a:off x="251520" y="1558925"/>
          <a:ext cx="8709918" cy="3666506"/>
        </p:xfrm>
        <a:graphic>
          <a:graphicData uri="http://schemas.openxmlformats.org/drawingml/2006/table">
            <a:tbl>
              <a:tblPr/>
              <a:tblGrid>
                <a:gridCol w="2699621"/>
                <a:gridCol w="1748564"/>
                <a:gridCol w="1220547"/>
                <a:gridCol w="1046632"/>
                <a:gridCol w="1994554"/>
              </a:tblGrid>
              <a:tr h="35790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показателей объёма государственной работы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5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прикладных научных исследований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культурно-массовых мероприятий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316912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государственных услуг и работ</a:t>
            </a:r>
          </a:p>
        </p:txBody>
      </p:sp>
      <p:pic>
        <p:nvPicPr>
          <p:cNvPr id="2051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059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89424"/>
              </p:ext>
            </p:extLst>
          </p:nvPr>
        </p:nvGraphicFramePr>
        <p:xfrm>
          <a:off x="395288" y="1340768"/>
          <a:ext cx="8352482" cy="5642732"/>
        </p:xfrm>
        <a:graphic>
          <a:graphicData uri="http://schemas.openxmlformats.org/drawingml/2006/table">
            <a:tbl>
              <a:tblPr/>
              <a:tblGrid>
                <a:gridCol w="4225573"/>
                <a:gridCol w="743227"/>
                <a:gridCol w="1296144"/>
                <a:gridCol w="1008112"/>
                <a:gridCol w="1079426"/>
              </a:tblGrid>
              <a:tr h="254477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услуг (работ)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9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06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направлению подготовки 20.03.01 Техносферная безопасность (квалификация «бакалавр»)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7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</a:t>
                      </a:r>
                      <a:r>
                        <a:rPr kumimoji="0" lang="ru-RU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781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5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адъюнктуре, 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95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адъюнктуре,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38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программ – программ повышения квалификации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71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программ – программ профессиональной переподготовки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928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основных профессиональных образовательных программ профессионального обучения– программ профессиональной подготовки 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профессиям рабочих, должностям служащих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97,3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прикладных научных исследований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556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и проведение культурно-массовых мероприятий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</a:t>
            </a:r>
            <a:r>
              <a:rPr lang="ru-RU" sz="2400" b="1" dirty="0" err="1" smtClean="0">
                <a:solidFill>
                  <a:srgbClr val="FF0000"/>
                </a:solidFill>
                <a:cs typeface="Times New Roman" pitchFamily="18" charset="0"/>
              </a:rPr>
              <a:t>бакалавриата</a:t>
            </a:r>
            <a:endParaRPr lang="ru-RU" sz="24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3075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2105" name="Group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544940"/>
              </p:ext>
            </p:extLst>
          </p:nvPr>
        </p:nvGraphicFramePr>
        <p:xfrm>
          <a:off x="900113" y="1628775"/>
          <a:ext cx="7776863" cy="3083878"/>
        </p:xfrm>
        <a:graphic>
          <a:graphicData uri="http://schemas.openxmlformats.org/drawingml/2006/table">
            <a:tbl>
              <a:tblPr/>
              <a:tblGrid>
                <a:gridCol w="3888432"/>
                <a:gridCol w="792088"/>
                <a:gridCol w="1007591"/>
                <a:gridCol w="1080120"/>
                <a:gridCol w="1008632"/>
              </a:tblGrid>
              <a:tr h="274638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7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направлению подготовки 20.03.01 Техносферная безопасность (квалификация «бакалавр»)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</a:t>
            </a:r>
            <a:r>
              <a:rPr lang="ru-RU" sz="2400" b="1" dirty="0" err="1" smtClean="0">
                <a:solidFill>
                  <a:srgbClr val="FF0000"/>
                </a:solidFill>
                <a:cs typeface="Times New Roman" pitchFamily="18" charset="0"/>
              </a:rPr>
              <a:t>специалитета</a:t>
            </a:r>
            <a:endParaRPr lang="ru-RU" sz="2400" b="1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4099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059" name="Group 1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862987"/>
              </p:ext>
            </p:extLst>
          </p:nvPr>
        </p:nvGraphicFramePr>
        <p:xfrm>
          <a:off x="395288" y="1484313"/>
          <a:ext cx="8352482" cy="3666491"/>
        </p:xfrm>
        <a:graphic>
          <a:graphicData uri="http://schemas.openxmlformats.org/drawingml/2006/table">
            <a:tbl>
              <a:tblPr/>
              <a:tblGrid>
                <a:gridCol w="4225573"/>
                <a:gridCol w="936028"/>
                <a:gridCol w="852391"/>
                <a:gridCol w="996671"/>
                <a:gridCol w="1341819"/>
              </a:tblGrid>
              <a:tr h="27305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6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гражд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специальности 20.05.01 Пожарная безопасность (уровень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специалитета</a:t>
                      </a: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 заочно</a:t>
                      </a:r>
                    </a:p>
                  </a:txBody>
                  <a:tcPr anchor="ctr" horzOverflow="overflow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2135"/>
            <a:ext cx="8135937" cy="93662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основных профессиональных образовательных программ высшего образования – программ подготовки научно-педагогических кадров в адъюнктуре</a:t>
            </a:r>
          </a:p>
        </p:txBody>
      </p:sp>
      <p:pic>
        <p:nvPicPr>
          <p:cNvPr id="5123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Line 853"/>
          <p:cNvSpPr>
            <a:spLocks noChangeShapeType="1"/>
          </p:cNvSpPr>
          <p:nvPr/>
        </p:nvSpPr>
        <p:spPr bwMode="auto">
          <a:xfrm>
            <a:off x="3295650" y="105568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1744" name="Group 12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543576"/>
              </p:ext>
            </p:extLst>
          </p:nvPr>
        </p:nvGraphicFramePr>
        <p:xfrm>
          <a:off x="611188" y="1700213"/>
          <a:ext cx="8064450" cy="3450591"/>
        </p:xfrm>
        <a:graphic>
          <a:graphicData uri="http://schemas.openxmlformats.org/drawingml/2006/table">
            <a:tbl>
              <a:tblPr/>
              <a:tblGrid>
                <a:gridCol w="4225574"/>
                <a:gridCol w="901485"/>
                <a:gridCol w="754048"/>
                <a:gridCol w="980262"/>
                <a:gridCol w="1203081"/>
              </a:tblGrid>
              <a:tr h="266700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 объёма государственной услуги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2018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74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</a:t>
                      </a:r>
                      <a:r>
                        <a:rPr kumimoji="0" lang="ru-RU" sz="1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очно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Подготовка научно-педагогических кадров в адъюнктуре заочно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827584" y="214982"/>
            <a:ext cx="8208466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повышения квалификации</a:t>
            </a:r>
            <a:endParaRPr lang="ru-RU" sz="2300" dirty="0" smtClean="0"/>
          </a:p>
        </p:txBody>
      </p:sp>
      <p:pic>
        <p:nvPicPr>
          <p:cNvPr id="6147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9" name="Group 10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27816"/>
              </p:ext>
            </p:extLst>
          </p:nvPr>
        </p:nvGraphicFramePr>
        <p:xfrm>
          <a:off x="395535" y="1196975"/>
          <a:ext cx="8424938" cy="5592779"/>
        </p:xfrm>
        <a:graphic>
          <a:graphicData uri="http://schemas.openxmlformats.org/drawingml/2006/table">
            <a:tbl>
              <a:tblPr/>
              <a:tblGrid>
                <a:gridCol w="4471221"/>
                <a:gridCol w="822231"/>
                <a:gridCol w="971244"/>
                <a:gridCol w="1080120"/>
                <a:gridCol w="1080122"/>
              </a:tblGrid>
              <a:tr h="24258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463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повышения квалификации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2281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97,4</a:t>
                      </a:r>
                      <a:endParaRPr kumimoji="0" lang="ru-RU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8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515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Начальники территориальных отделов (отделений, инспекций) надзорной деятельности ГУ МЧС России по субъектам РФ и ЗАТО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234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Государственные инспектора города (района) </a:t>
                      </a:r>
                      <a:r>
                        <a:rPr lang="ru-RU" sz="1000" b="0" i="0" u="none" strike="noStrike" dirty="0" err="1" smtClean="0">
                          <a:latin typeface="Times New Roman"/>
                        </a:rPr>
                        <a:t>субъетов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Российской Федерации по пожарному надзору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324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313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141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Начальники структурных подразделений МЧС России по защите государственной тайны и обеспечению безопасности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Подготовка персонала дежурно-диспетчерских служб в рамках функционирования системы обеспечения вызова экстренных оперативных служб по единому номеру "112"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269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251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Деловой английский язык (для сотрудников и работников МЧС России, привлекаемых к обеспечению безопасности на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Емпионате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мира по футболу в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Росийской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Федерации в 2018 г)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492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483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Организация и проведение обучения преподавателей образовательных организаций работе со специальным программным обеспечением центра подготовки персонала системы-112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старших диспетчеров, диспетчеров служб пожарной связи (очно-дистанционное обучение)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помощников начальников караулов пожарно-спасательных частей (очно-дистанционное обучение)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25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командиров отделений пожарно-спасательных частей (очно-дистанционное обучение)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707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мастеров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газодымозащитной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службы (очно-дистанционное обучение)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971550" y="214982"/>
            <a:ext cx="8064500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повышения квалификации</a:t>
            </a:r>
          </a:p>
        </p:txBody>
      </p:sp>
      <p:pic>
        <p:nvPicPr>
          <p:cNvPr id="7171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9" name="Group 10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667005"/>
              </p:ext>
            </p:extLst>
          </p:nvPr>
        </p:nvGraphicFramePr>
        <p:xfrm>
          <a:off x="251520" y="1412776"/>
          <a:ext cx="8713216" cy="5117151"/>
        </p:xfrm>
        <a:graphic>
          <a:graphicData uri="http://schemas.openxmlformats.org/drawingml/2006/table">
            <a:tbl>
              <a:tblPr/>
              <a:tblGrid>
                <a:gridCol w="4824784"/>
                <a:gridCol w="720080"/>
                <a:gridCol w="936104"/>
                <a:gridCol w="1152128"/>
                <a:gridCol w="1080120"/>
              </a:tblGrid>
              <a:tr h="28048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Повышение квалификации </a:t>
                      </a:r>
                      <a:r>
                        <a:rPr lang="ru-RU" sz="1000" b="0" i="0" u="none" strike="noStrike" dirty="0" err="1" smtClean="0">
                          <a:latin typeface="Times New Roman"/>
                        </a:rPr>
                        <a:t>газодымозащитников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(очно-дистанционное обучение)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начальников караулов пожарно-спасательных частей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лиц, осуществляющих ведение газоспасательных работ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80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специалистов, ответственных за организацию работы по охране труда 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208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154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специалистов, ответственных за электрохозяйство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Первоначальная подготовка спасателей МЧС России к ведению поисково-спасательных работ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Подготовка сотрудников группы пиротехнических работ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83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Эксплуатация высотной аварийно-спасательной техники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Специальная подготовка личного состава подразделений ФПС МЧС России для работы с электроустановками (2-ая квалификационная группа безопасности) 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специалистов, ответственных за обеспечение безопасности дорожного движения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старших пожарных (пожарных) 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Подготовка водителей транспортных средств категории "В", оборудованных устройствами для подачи специальных световых и звуковых сигналов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43" marR="91443"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ctrTitle"/>
          </p:nvPr>
        </p:nvSpPr>
        <p:spPr>
          <a:xfrm>
            <a:off x="971550" y="214982"/>
            <a:ext cx="8064500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</a:t>
            </a:r>
            <a:r>
              <a:rPr lang="ru-RU" sz="2300" b="1" dirty="0" err="1" smtClean="0">
                <a:solidFill>
                  <a:srgbClr val="FF0000"/>
                </a:solidFill>
                <a:cs typeface="Times New Roman" pitchFamily="18" charset="0"/>
              </a:rPr>
              <a:t>программ</a:t>
            </a:r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 повышения квалификации</a:t>
            </a:r>
          </a:p>
        </p:txBody>
      </p:sp>
      <p:pic>
        <p:nvPicPr>
          <p:cNvPr id="7171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9" name="Group 10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068799"/>
              </p:ext>
            </p:extLst>
          </p:nvPr>
        </p:nvGraphicFramePr>
        <p:xfrm>
          <a:off x="251520" y="1412776"/>
          <a:ext cx="8713216" cy="2161506"/>
        </p:xfrm>
        <a:graphic>
          <a:graphicData uri="http://schemas.openxmlformats.org/drawingml/2006/table">
            <a:tbl>
              <a:tblPr/>
              <a:tblGrid>
                <a:gridCol w="4824784"/>
                <a:gridCol w="720080"/>
                <a:gridCol w="936104"/>
                <a:gridCol w="1152128"/>
                <a:gridCol w="1080120"/>
              </a:tblGrid>
              <a:tr h="28048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47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indent="90488"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Подготовка водителей транспортных средств категории "С", оборудованных устройствами для подачи специальных световых и звуковых сигналов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270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270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Полвышение</a:t>
                      </a: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 квалификации водителей пожарных и аварийно-спасательных автомобилей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568">
                <a:tc>
                  <a:txBody>
                    <a:bodyPr/>
                    <a:lstStyle/>
                    <a:p>
                      <a:pPr marL="0" marR="0" lvl="0" indent="9048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водителей для работы на специальных агрегатах автоподъемника коленчатого пожарного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42,9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80">
                <a:tc>
                  <a:txBody>
                    <a:bodyPr/>
                    <a:lstStyle/>
                    <a:p>
                      <a:pPr marL="0" indent="90488" algn="l" defTabSz="914400" rtl="0" eaLnBrk="1" fontAlgn="ctr" latinLnBrk="0" hangingPunct="1"/>
                      <a:r>
                        <a:rPr lang="ru-RU" sz="1000" b="0" i="0" u="none" strike="noStrik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Повышение квалификации водителей для работы на специальных агрегатах </a:t>
                      </a:r>
                      <a:r>
                        <a:rPr lang="ru-RU" sz="10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автолестниц</a:t>
                      </a:r>
                      <a:endParaRPr lang="ru-RU" sz="1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</a:p>
                  </a:txBody>
                  <a:tcPr marL="91446" marR="91446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5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71550" y="214982"/>
            <a:ext cx="8064500" cy="693738"/>
          </a:xfrm>
        </p:spPr>
        <p:txBody>
          <a:bodyPr/>
          <a:lstStyle/>
          <a:p>
            <a:r>
              <a:rPr lang="ru-RU" sz="2300" b="1" dirty="0" smtClean="0">
                <a:solidFill>
                  <a:srgbClr val="FF0000"/>
                </a:solidFill>
                <a:cs typeface="Times New Roman" pitchFamily="18" charset="0"/>
              </a:rPr>
              <a:t>Реализация дополнительных профессиональных программ – программ профессиональной переподготовки</a:t>
            </a:r>
          </a:p>
        </p:txBody>
      </p:sp>
      <p:pic>
        <p:nvPicPr>
          <p:cNvPr id="8195" name="Picture 12" descr="C:\Users\Ольга\Desktop\Презентация\Эмблема 25.01 (ср.эмблема МЧС) 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9290" name="Group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02647"/>
              </p:ext>
            </p:extLst>
          </p:nvPr>
        </p:nvGraphicFramePr>
        <p:xfrm>
          <a:off x="323850" y="1491559"/>
          <a:ext cx="8640638" cy="4934892"/>
        </p:xfrm>
        <a:graphic>
          <a:graphicData uri="http://schemas.openxmlformats.org/drawingml/2006/table">
            <a:tbl>
              <a:tblPr/>
              <a:tblGrid>
                <a:gridCol w="4469994"/>
                <a:gridCol w="922843"/>
                <a:gridCol w="853629"/>
                <a:gridCol w="882004"/>
                <a:gridCol w="1512168"/>
              </a:tblGrid>
              <a:tr h="24597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за 201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3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Фактически выполнено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выполнения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32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Реализация дополнительных профессиональных образовательных программ – </a:t>
                      </a:r>
                      <a:r>
                        <a:rPr kumimoji="0" lang="ru-RU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профессиональной переподготовки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49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по пожарной безопасности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старших диспетчеров (диспетчеров), служб пожарной связи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48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4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помощников начальников караулов пожарно-спасательных частей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командиров отделений пожарно-спасательных частей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55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мастеров </a:t>
                      </a:r>
                      <a:r>
                        <a:rPr lang="ru-RU" sz="1000" b="0" i="0" u="none" strike="noStrike" dirty="0" err="1" smtClean="0">
                          <a:latin typeface="Times New Roman"/>
                        </a:rPr>
                        <a:t>газодымозащитной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службы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Профессиональная переподготовка водителей пожарных и аварийно-спасательных автомобилей, оборудованных устройствами для подачи специальных световых и звуковых сигналов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106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Профессиональная переподготовка водителей для работы на специальных агрегатах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автоподьемника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коленчатого пожарного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4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Профессиональная переподготовка водителей для работы на специальных агрегатах </a:t>
                      </a: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автолестниц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1443" marR="91443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4821</TotalTime>
  <Words>1156</Words>
  <Application>Microsoft Office PowerPoint</Application>
  <PresentationFormat>Экран (4:3)</PresentationFormat>
  <Paragraphs>374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Constantia</vt:lpstr>
      <vt:lpstr>Times New Roman</vt:lpstr>
      <vt:lpstr>Оформление по умолчанию</vt:lpstr>
      <vt:lpstr> ОТЧЕТ О ВЫПОЛНЕНИИ  ГОСУДАРСТВЕННОГО ЗАДАНИЯ ЗА 2018 ГОД</vt:lpstr>
      <vt:lpstr>Реализация государственных услуг и работ</vt:lpstr>
      <vt:lpstr>Реализация основных профессиональных образовательных программ высшего образования – программ бакалавриата</vt:lpstr>
      <vt:lpstr>Реализация основных профессиональных образовательных программ высшего образования – программ специалитета</vt:lpstr>
      <vt:lpstr>Реализация основных профессиональных образовательных программ высшего образования – программ подготовки научно-педагогических кадров в адъюнктуре</vt:lpstr>
      <vt:lpstr>Реализация дополнительных профессиональных программ – программ повышения квалификации</vt:lpstr>
      <vt:lpstr>Реализация дополнительных профессиональных программ – программ повышения квалификации</vt:lpstr>
      <vt:lpstr>Реализация дополнительных профессиональных программ – программ повышения квалификации</vt:lpstr>
      <vt:lpstr>Реализация дополнительных профессиональных программ – программ профессиональной переподготовки</vt:lpstr>
      <vt:lpstr>Реализация основных профессиональных образовательных программ -программ профессиональной подготовки по профессиям рабочих, должностям служащих</vt:lpstr>
      <vt:lpstr>Проведение прикладных научных исследований. Организация и проведение культурно-массовых мероприятий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Александра Лупанова</dc:creator>
  <cp:lastModifiedBy>Александр Добрынин</cp:lastModifiedBy>
  <cp:revision>632</cp:revision>
  <dcterms:modified xsi:type="dcterms:W3CDTF">2018-12-26T03:41:43Z</dcterms:modified>
</cp:coreProperties>
</file>